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9" r:id="rId2"/>
    <p:sldId id="260" r:id="rId3"/>
    <p:sldId id="279" r:id="rId4"/>
    <p:sldId id="272" r:id="rId5"/>
    <p:sldId id="274" r:id="rId6"/>
    <p:sldId id="275" r:id="rId7"/>
    <p:sldId id="276" r:id="rId8"/>
    <p:sldId id="277" r:id="rId9"/>
    <p:sldId id="280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CC0000"/>
    <a:srgbClr val="99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7543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कक्षा -X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(कृतिका- पूरक पाठ्य-पुस्तक 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304800"/>
            <a:ext cx="7543800" cy="615093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hi-IN" sz="11200" dirty="0" smtClean="0"/>
          </a:p>
          <a:p>
            <a:pPr algn="ctr">
              <a:buNone/>
            </a:pPr>
            <a:r>
              <a:rPr lang="hi-IN" sz="12800" u="sng" dirty="0" smtClean="0">
                <a:solidFill>
                  <a:srgbClr val="FF0000"/>
                </a:solidFill>
              </a:rPr>
              <a:t>पाठ-1 माता का आँचल (शिवपूजन सहाय) </a:t>
            </a:r>
            <a:endParaRPr lang="hi-IN" sz="9600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i-IN" sz="11200" dirty="0" smtClean="0">
                <a:solidFill>
                  <a:srgbClr val="000066"/>
                </a:solidFill>
              </a:rPr>
              <a:t>यह विडियो देखें :-</a:t>
            </a:r>
            <a:r>
              <a:rPr lang="en-US" sz="11200" smtClean="0">
                <a:solidFill>
                  <a:srgbClr val="000066"/>
                </a:solidFill>
              </a:rPr>
              <a:t>  </a:t>
            </a:r>
            <a:endParaRPr lang="en-US" sz="1120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112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US" sz="9600" dirty="0" smtClean="0">
                <a:solidFill>
                  <a:srgbClr val="000099"/>
                </a:solidFill>
              </a:rPr>
              <a:t>https://www.youtube.com/watch?v=U_am3i2SM08</a:t>
            </a:r>
            <a:endParaRPr lang="hi-IN" sz="9600" dirty="0" smtClean="0">
              <a:solidFill>
                <a:srgbClr val="000099"/>
              </a:solidFill>
            </a:endParaRPr>
          </a:p>
          <a:p>
            <a:pPr>
              <a:buNone/>
            </a:pPr>
            <a:endParaRPr lang="hi-IN" sz="11200" dirty="0" smtClean="0"/>
          </a:p>
          <a:p>
            <a:pPr>
              <a:buNone/>
            </a:pPr>
            <a:endParaRPr lang="hi-IN" sz="11200" dirty="0" smtClean="0"/>
          </a:p>
          <a:p>
            <a:pPr>
              <a:buNone/>
            </a:pPr>
            <a:endParaRPr lang="en-US" sz="8800" dirty="0" smtClean="0">
              <a:solidFill>
                <a:srgbClr val="000099"/>
              </a:solidFill>
            </a:endParaRPr>
          </a:p>
          <a:p>
            <a:pPr>
              <a:buNone/>
            </a:pPr>
            <a:r>
              <a:rPr lang="hi-IN" sz="11200" dirty="0" smtClean="0">
                <a:solidFill>
                  <a:srgbClr val="000099"/>
                </a:solidFill>
              </a:rPr>
              <a:t>प्रश्नोत्तर के लिए :-</a:t>
            </a:r>
          </a:p>
          <a:p>
            <a:pPr>
              <a:buNone/>
            </a:pPr>
            <a:endParaRPr lang="hi-IN" sz="11200" dirty="0" smtClean="0">
              <a:solidFill>
                <a:srgbClr val="000099"/>
              </a:solidFill>
            </a:endParaRPr>
          </a:p>
          <a:p>
            <a:pPr>
              <a:buNone/>
            </a:pPr>
            <a:r>
              <a:rPr lang="en-US" sz="9600" dirty="0" smtClean="0">
                <a:solidFill>
                  <a:srgbClr val="000099"/>
                </a:solidFill>
              </a:rPr>
              <a:t>https://www.youtube.com/watch?v=8K-OPygYSJ8</a:t>
            </a:r>
            <a:endParaRPr lang="hi-IN" sz="9600" dirty="0" smtClean="0">
              <a:solidFill>
                <a:srgbClr val="000099"/>
              </a:solidFill>
            </a:endParaRPr>
          </a:p>
          <a:p>
            <a:pPr>
              <a:buNone/>
            </a:pPr>
            <a:endParaRPr lang="hi-IN" sz="11200" dirty="0" smtClean="0">
              <a:solidFill>
                <a:srgbClr val="000099"/>
              </a:solidFill>
            </a:endParaRPr>
          </a:p>
          <a:p>
            <a:pPr>
              <a:buNone/>
            </a:pPr>
            <a:endParaRPr lang="en-US" sz="9600" dirty="0" smtClean="0">
              <a:solidFill>
                <a:srgbClr val="000099"/>
              </a:solidFill>
            </a:endParaRPr>
          </a:p>
          <a:p>
            <a:pPr>
              <a:buNone/>
            </a:pPr>
            <a:r>
              <a:rPr lang="hi-IN" sz="9600" dirty="0" smtClean="0">
                <a:solidFill>
                  <a:srgbClr val="000099"/>
                </a:solidFill>
              </a:rPr>
              <a:t>सौजन्य से :- हिंदी विभाग </a:t>
            </a:r>
            <a:endParaRPr lang="en-US" sz="9600" dirty="0" smtClean="0">
              <a:solidFill>
                <a:srgbClr val="000099"/>
              </a:solidFill>
            </a:endParaRPr>
          </a:p>
          <a:p>
            <a:pPr algn="ctr">
              <a:buNone/>
            </a:pPr>
            <a:endParaRPr lang="en-US" sz="11200" dirty="0" smtClean="0"/>
          </a:p>
          <a:p>
            <a:pPr algn="ctr">
              <a:buNone/>
            </a:pPr>
            <a:endParaRPr lang="en-US" sz="11200" dirty="0" smtClean="0"/>
          </a:p>
          <a:p>
            <a:pPr algn="ctr">
              <a:buNone/>
            </a:pPr>
            <a:endParaRPr lang="en-US" sz="11200" dirty="0" smtClean="0"/>
          </a:p>
          <a:p>
            <a:pPr algn="ctr">
              <a:buNone/>
            </a:pPr>
            <a:endParaRPr lang="en-US" sz="11200" dirty="0" smtClean="0"/>
          </a:p>
          <a:p>
            <a:pPr algn="just">
              <a:buNone/>
            </a:pPr>
            <a:endParaRPr lang="hi-IN" sz="11200" dirty="0" smtClean="0"/>
          </a:p>
          <a:p>
            <a:pPr algn="just">
              <a:buNone/>
            </a:pPr>
            <a:r>
              <a:rPr lang="hi-IN" sz="11200" dirty="0" smtClean="0"/>
              <a:t>  </a:t>
            </a:r>
            <a:endParaRPr lang="hi-IN" sz="11200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hi-IN" sz="11200" u="sng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hi-IN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/>
          </a:bodyPr>
          <a:lstStyle/>
          <a:p>
            <a:pPr algn="ctr"/>
            <a:r>
              <a:rPr lang="hi-IN" sz="3200" u="sng" dirty="0" smtClean="0">
                <a:solidFill>
                  <a:srgbClr val="FF0000"/>
                </a:solidFill>
              </a:rPr>
              <a:t>पाठ-1 माता का आँचल (शिवपूजन सहाय) 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066800"/>
            <a:ext cx="7772400" cy="5562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i-IN" sz="2800" u="sng" dirty="0" smtClean="0">
                <a:solidFill>
                  <a:srgbClr val="FF0000"/>
                </a:solidFill>
              </a:rPr>
              <a:t>लेखक परिचय </a:t>
            </a:r>
          </a:p>
          <a:p>
            <a:pPr algn="just">
              <a:buNone/>
            </a:pPr>
            <a:r>
              <a:rPr lang="hi-IN" sz="2000" dirty="0" smtClean="0">
                <a:solidFill>
                  <a:srgbClr val="FF0000"/>
                </a:solidFill>
              </a:rPr>
              <a:t>शिवपूजन सहाय </a:t>
            </a:r>
            <a:r>
              <a:rPr lang="hi-IN" sz="2000" dirty="0" smtClean="0"/>
              <a:t>जी  का जन्म 9 अगस्त 1893 ई० </a:t>
            </a:r>
            <a:r>
              <a:rPr lang="hi-IN" sz="2000" smtClean="0"/>
              <a:t>शाहाबाद, (</a:t>
            </a:r>
            <a:r>
              <a:rPr lang="hi-IN" sz="2000" dirty="0" smtClean="0"/>
              <a:t>बिहार) I प्रसिद्ध उपन्यासकार,कहानीकार, संपादक और पत्रकार थे I 1960 ई० में पद्म भूषण सम्मान I माधुरी पत्रिका के संपादक I राजेन्द्र कॉलेज छपरा में प्राध्यापक I 1962 ई० में भागलपुर यूनिवर्सिटी से डी.लिट. की मानक उपाधि I मृत्यु 21 जनवरी1963 ई० I </a:t>
            </a:r>
          </a:p>
          <a:p>
            <a:pPr algn="just">
              <a:buNone/>
            </a:pPr>
            <a:endParaRPr lang="hi-IN" sz="2000" dirty="0" smtClean="0"/>
          </a:p>
          <a:p>
            <a:pPr algn="just">
              <a:buNone/>
            </a:pPr>
            <a:r>
              <a:rPr lang="hi-IN" sz="2000" u="sng" dirty="0" smtClean="0">
                <a:solidFill>
                  <a:srgbClr val="FF0000"/>
                </a:solidFill>
              </a:rPr>
              <a:t>रचनाएँ</a:t>
            </a:r>
            <a:r>
              <a:rPr lang="hi-IN" sz="2000" u="sng" dirty="0" smtClean="0"/>
              <a:t> </a:t>
            </a:r>
            <a:r>
              <a:rPr lang="hi-IN" sz="2000" dirty="0" smtClean="0"/>
              <a:t>:- वे दिन वे लोग, बिम्ब:प्रतिबिंब, मेरा जीवन स्मृतिशेष, हिंदी भाषा और साहित्य ग्राम सुधार, देहाती दुनिया, विभूति(कथा एवं उपन्यास), बिहार की महिलाएँ, आत्मकथा, मारवाड़ी सुधार,मतवाला माधुरी , समन्वय, मौजी, गोलमाल, जागरण, गंगा, बालक, हिमालय,साहित्य (पत्र-पत्रिकाएँ) I</a:t>
            </a:r>
            <a:endParaRPr lang="en-US" sz="2000" dirty="0" smtClean="0"/>
          </a:p>
          <a:p>
            <a:pPr algn="just">
              <a:buNone/>
            </a:pPr>
            <a:r>
              <a:rPr lang="hi-IN" sz="2000" dirty="0" smtClean="0">
                <a:solidFill>
                  <a:srgbClr val="FF0000"/>
                </a:solidFill>
              </a:rPr>
              <a:t>पाठ-परिचय</a:t>
            </a:r>
            <a:r>
              <a:rPr lang="hi-IN" sz="2000" dirty="0" smtClean="0"/>
              <a:t>:- इस पाठ में तीस के दशक की ग्राम्य संस्कृति का चित्रणहै Iइस पाठ से यह स्पष्ट होता है कि माता-पिटा का वात्सल्य बच्चे के सम्पूर्ण विकास के लिए कितना जरुरी है बच्चे का पिता से अत्यधिक लगाव था पर विपदा के समय वह पिता के पास न जाकर माँ की शरण लेता है I इस पाठ में तत्कालीन समाज के पारिवारिक परिवेश का सहज चित्रण किया गया है I</a:t>
            </a:r>
          </a:p>
          <a:p>
            <a:pPr algn="just">
              <a:buNone/>
            </a:pPr>
            <a:r>
              <a:rPr lang="hi-IN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hi-IN" sz="3200" u="sng" dirty="0" smtClean="0">
                <a:solidFill>
                  <a:srgbClr val="FF0000"/>
                </a:solidFill>
              </a:rPr>
              <a:t>पाठ-1 माता का आँचल (शिवपूजन सहाय)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239000" cy="523653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hi-IN" sz="2800" u="sng" dirty="0" smtClean="0"/>
              <a:t>पाठ-परिचय </a:t>
            </a:r>
            <a:r>
              <a:rPr lang="hi-IN" sz="2800" dirty="0" smtClean="0"/>
              <a:t>:-इस पाठ में माता-पिटा के वात्सल्य का बहुत ही सरस और मनमोहक वर्णन हुआ है बच्चें के माता-पिता में वात्सल्य की होड़ है बच्चे के पिता अपने बच्चे से माँ जैसा प्यार करते हैं I वे बच्चे को सुलाते-जागते, नहलाते-धुलाते, खिलते-पिलाते I उन्हें यह सब करने में बहुत आनंद मिलता है I वे अपने बच्चे को कभी डाँटते-फटकारते नहीं I वे माता यशोदा की तरह बच्चे बच्चे की हर एक क्रीडा में पूरी रूचि लेते हैं I वे उसके एक – एक खेल को भगवान् भोलानाथ की लीला मानकर साथ देते हैं I पिता बच्चे के साथ खेलते हैं  I उसे जान-बुझकर उसे हराते है फिर उसे चुमते है कंधे पर बिठाकर घूमते हैं I इन साड़ी क्रियाओं में उन्हें बहुत आनंद मिलता है I</a:t>
            </a:r>
          </a:p>
          <a:p>
            <a:pPr algn="just">
              <a:buNone/>
            </a:pPr>
            <a:r>
              <a:rPr lang="hi-IN" sz="2800" dirty="0" smtClean="0"/>
              <a:t>           बच्चे की माता भी मनो ममता की मूर्ति हैं उसे इस बात का बोध है कि बच्चे का पेट तो महतारी के खिलने से ही भरता है I उसक मन बच्चे को खिलने-पिलाने और पुचकारने-दुलारने के लिए तरसता है I बच्चा अपने पिता के संग रहने का अभ्यासी होने पर भी माँ का आँचल खोजता है I विपति में उसे माँ की गोद ही अधिक सुरक्षित प्रतीत होती है I माँ का ममतालु मन इतना भावुक की वह बच्चे को दर के मारे कांपते देखकर रोने ही लगती है I उसकी यह सजल ममता पाठक को बहुत प्रभावित करती है I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/>
          </a:bodyPr>
          <a:lstStyle/>
          <a:p>
            <a:pPr algn="ctr"/>
            <a:r>
              <a:rPr lang="hi-IN" sz="3200" u="sng" dirty="0" smtClean="0">
                <a:solidFill>
                  <a:srgbClr val="FF0000"/>
                </a:solidFill>
              </a:rPr>
              <a:t>पाठ-1 माता का आँचल (शिवपूजन सहाय) 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066800"/>
            <a:ext cx="7772400" cy="556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2800" u="sng" dirty="0" smtClean="0">
                <a:solidFill>
                  <a:srgbClr val="FF0000"/>
                </a:solidFill>
              </a:rPr>
              <a:t>महत्वपूर्ण तथ्य   </a:t>
            </a:r>
          </a:p>
          <a:p>
            <a:pPr algn="just">
              <a:buNone/>
            </a:pPr>
            <a:r>
              <a:rPr lang="en-US" sz="2000" dirty="0" err="1" smtClean="0"/>
              <a:t>i</a:t>
            </a:r>
            <a:r>
              <a:rPr lang="en-US" sz="2000" dirty="0" smtClean="0"/>
              <a:t>) </a:t>
            </a:r>
            <a:r>
              <a:rPr lang="hi-IN" sz="2000" dirty="0" smtClean="0"/>
              <a:t>बचपन में लेखक का पिता से अधिक जुड़ाव </a:t>
            </a:r>
            <a:r>
              <a:rPr lang="en-US" sz="2000" dirty="0" smtClean="0"/>
              <a:t>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ii)</a:t>
            </a:r>
            <a:r>
              <a:rPr lang="hi-IN" sz="2000" dirty="0" smtClean="0"/>
              <a:t>पिताजी के साथ गंगाजी तक जाना </a:t>
            </a:r>
            <a:r>
              <a:rPr lang="en-US" sz="2000" dirty="0" smtClean="0"/>
              <a:t> 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iii)</a:t>
            </a:r>
            <a:r>
              <a:rPr lang="hi-IN" sz="2000" dirty="0" smtClean="0"/>
              <a:t> पिताजी के साथ कुश्ती लड़ना </a:t>
            </a:r>
            <a:r>
              <a:rPr lang="en-US" sz="2000" dirty="0" smtClean="0"/>
              <a:t>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iv) </a:t>
            </a:r>
            <a:r>
              <a:rPr lang="hi-IN" sz="2000" dirty="0" smtClean="0"/>
              <a:t>माता-पिता द्वारा भोलानाथ को खाना खिलाना 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v)</a:t>
            </a:r>
            <a:r>
              <a:rPr lang="hi-IN" sz="2000" dirty="0" smtClean="0"/>
              <a:t> माँ द्वारा भोलानाथ के सर पर तेल लगना 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vi)</a:t>
            </a:r>
            <a:r>
              <a:rPr lang="hi-IN" sz="2000" dirty="0" smtClean="0"/>
              <a:t> भोलानाथ और उनकी मित्र-मंडली द्वारा बचपन में खेले गए तमाशे </a:t>
            </a:r>
            <a:r>
              <a:rPr lang="en-US" sz="2000" dirty="0" smtClean="0"/>
              <a:t>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vii)</a:t>
            </a:r>
            <a:r>
              <a:rPr lang="hi-IN" sz="2000" dirty="0" smtClean="0"/>
              <a:t> बाल जीवन की अन्य स्मृतियाँ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vii)</a:t>
            </a:r>
            <a:r>
              <a:rPr lang="hi-IN" sz="2000" dirty="0" smtClean="0"/>
              <a:t> शरारत महँगी पड़नाखेल में आनंद मिलना 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ix) </a:t>
            </a:r>
            <a:r>
              <a:rPr lang="hi-IN" sz="2000" dirty="0" smtClean="0"/>
              <a:t> मैत्री की भावना का होना I</a:t>
            </a:r>
          </a:p>
          <a:p>
            <a:pPr algn="just">
              <a:buNone/>
            </a:pPr>
            <a:r>
              <a:rPr lang="en-US" sz="2000" dirty="0" smtClean="0"/>
              <a:t>x) </a:t>
            </a:r>
            <a:r>
              <a:rPr lang="hi-IN" sz="2000" dirty="0" smtClean="0"/>
              <a:t> जीवन शाली में बदलाव I</a:t>
            </a:r>
          </a:p>
          <a:p>
            <a:pPr algn="just">
              <a:buNone/>
            </a:pPr>
            <a:r>
              <a:rPr lang="en-US" sz="2000" dirty="0" smtClean="0"/>
              <a:t>xi)</a:t>
            </a:r>
            <a:r>
              <a:rPr lang="hi-IN" sz="2000" dirty="0" smtClean="0"/>
              <a:t> पड़ोस कल्चर का अंत  I</a:t>
            </a:r>
          </a:p>
          <a:p>
            <a:pPr algn="just">
              <a:buNone/>
            </a:pPr>
            <a:r>
              <a:rPr lang="en-US" sz="2000" dirty="0" smtClean="0"/>
              <a:t>xii)</a:t>
            </a:r>
            <a:r>
              <a:rPr lang="hi-IN" sz="2000" dirty="0" smtClean="0"/>
              <a:t> तकनीकि प्रधान युग I</a:t>
            </a:r>
          </a:p>
          <a:p>
            <a:pPr algn="just">
              <a:buNone/>
            </a:pPr>
            <a:r>
              <a:rPr lang="en-US" sz="2000" dirty="0" smtClean="0"/>
              <a:t>xiii)</a:t>
            </a:r>
            <a:r>
              <a:rPr lang="hi-IN" sz="2000" dirty="0" smtClean="0"/>
              <a:t> ग्रामीण संस्कृति का वर्णन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762000"/>
          </a:xfrm>
        </p:spPr>
        <p:txBody>
          <a:bodyPr>
            <a:normAutofit/>
          </a:bodyPr>
          <a:lstStyle/>
          <a:p>
            <a:pPr algn="ctr"/>
            <a:r>
              <a:rPr lang="hi-IN" sz="3200" u="sng" dirty="0" smtClean="0">
                <a:solidFill>
                  <a:srgbClr val="FF0000"/>
                </a:solidFill>
              </a:rPr>
              <a:t>पाठ-1 माता का आँचल (शिवपूजन सहाय)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2736"/>
          </a:xfrm>
        </p:spPr>
        <p:txBody>
          <a:bodyPr>
            <a:normAutofit lnSpcReduction="10000"/>
          </a:bodyPr>
          <a:lstStyle/>
          <a:p>
            <a:r>
              <a:rPr lang="hi-IN" sz="2000" dirty="0" smtClean="0"/>
              <a:t>मृदंग- ढोल जैसा वाद्य यंत्र </a:t>
            </a:r>
          </a:p>
          <a:p>
            <a:r>
              <a:rPr lang="hi-IN" sz="2000" dirty="0" smtClean="0"/>
              <a:t>तड़के-सवेरा </a:t>
            </a:r>
          </a:p>
          <a:p>
            <a:r>
              <a:rPr lang="hi-IN" sz="2000" dirty="0" smtClean="0"/>
              <a:t>निबट-शौच से मुक्त होना </a:t>
            </a:r>
          </a:p>
          <a:p>
            <a:r>
              <a:rPr lang="hi-IN" sz="2000" dirty="0" smtClean="0"/>
              <a:t>अंग-लगना-साथ लगना </a:t>
            </a:r>
          </a:p>
          <a:p>
            <a:r>
              <a:rPr lang="hi-IN" sz="2000" dirty="0" smtClean="0"/>
              <a:t>भभूत-राख </a:t>
            </a:r>
          </a:p>
          <a:p>
            <a:r>
              <a:rPr lang="hi-IN" sz="2000" dirty="0" smtClean="0"/>
              <a:t>दिक-करना-परेशान करना</a:t>
            </a:r>
          </a:p>
          <a:p>
            <a:r>
              <a:rPr lang="hi-IN" sz="2000" dirty="0" smtClean="0"/>
              <a:t>झुँझलाकर- खींझ कर </a:t>
            </a:r>
          </a:p>
          <a:p>
            <a:r>
              <a:rPr lang="hi-IN" sz="2000" dirty="0" smtClean="0"/>
              <a:t>त्रिपुंड करना-एक प्रकार का तिलक </a:t>
            </a:r>
          </a:p>
          <a:p>
            <a:r>
              <a:rPr lang="hi-IN" sz="2000" dirty="0" smtClean="0"/>
              <a:t>रमाने-लगाने </a:t>
            </a:r>
          </a:p>
          <a:p>
            <a:r>
              <a:rPr lang="hi-IN" sz="2000" dirty="0" smtClean="0"/>
              <a:t>खासे-अच्छे </a:t>
            </a:r>
          </a:p>
          <a:p>
            <a:r>
              <a:rPr lang="hi-IN" sz="2000" dirty="0" smtClean="0"/>
              <a:t>बम-भोला- भगवन शिव का रूप  </a:t>
            </a:r>
          </a:p>
          <a:p>
            <a:r>
              <a:rPr lang="hi-IN" sz="2000" dirty="0" smtClean="0"/>
              <a:t>निहारा-देखा </a:t>
            </a:r>
          </a:p>
          <a:p>
            <a:r>
              <a:rPr lang="hi-IN" sz="2000" dirty="0" smtClean="0"/>
              <a:t>पोथी-किताब, ग्रन्थ </a:t>
            </a:r>
          </a:p>
          <a:p>
            <a:r>
              <a:rPr lang="hi-IN" sz="2000" dirty="0" smtClean="0"/>
              <a:t>लिलार- माथा, ललाट 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 fontScale="90000"/>
          </a:bodyPr>
          <a:lstStyle/>
          <a:p>
            <a:pPr algn="ctr"/>
            <a:r>
              <a:rPr lang="hi-IN" sz="3600" u="sng" dirty="0" smtClean="0">
                <a:solidFill>
                  <a:srgbClr val="FF0000"/>
                </a:solidFill>
              </a:rPr>
              <a:t>पाठ-1 माता का आँचल (शिवपूजन सहाय)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5541336"/>
          </a:xfrm>
        </p:spPr>
        <p:txBody>
          <a:bodyPr>
            <a:normAutofit lnSpcReduction="10000"/>
          </a:bodyPr>
          <a:lstStyle/>
          <a:p>
            <a:r>
              <a:rPr lang="hi-IN" sz="1800" dirty="0" smtClean="0"/>
              <a:t>विराजमान-उपस्थित </a:t>
            </a:r>
          </a:p>
          <a:p>
            <a:r>
              <a:rPr lang="hi-IN" sz="1800" dirty="0" smtClean="0"/>
              <a:t>चारा-भोजन </a:t>
            </a:r>
          </a:p>
          <a:p>
            <a:r>
              <a:rPr lang="hi-IN" sz="1800" dirty="0" smtClean="0"/>
              <a:t>दाल-टहनी </a:t>
            </a:r>
          </a:p>
          <a:p>
            <a:r>
              <a:rPr lang="hi-IN" sz="1800" dirty="0" smtClean="0"/>
              <a:t>शिथिल-ढीला</a:t>
            </a:r>
          </a:p>
          <a:p>
            <a:r>
              <a:rPr lang="hi-IN" sz="1800" dirty="0" smtClean="0"/>
              <a:t>पछाड़ना-हराना </a:t>
            </a:r>
          </a:p>
          <a:p>
            <a:r>
              <a:rPr lang="hi-IN" sz="1800" dirty="0" smtClean="0"/>
              <a:t>उतान पड़ना-पीठ के बल लेटना </a:t>
            </a:r>
          </a:p>
          <a:p>
            <a:r>
              <a:rPr lang="hi-IN" sz="1800" dirty="0" smtClean="0"/>
              <a:t>नोचना-खींचना </a:t>
            </a:r>
          </a:p>
          <a:p>
            <a:r>
              <a:rPr lang="hi-IN" sz="1800" dirty="0" smtClean="0"/>
              <a:t>चौका-रसोईघर </a:t>
            </a:r>
          </a:p>
          <a:p>
            <a:r>
              <a:rPr lang="hi-IN" sz="1800" dirty="0" smtClean="0"/>
              <a:t>गोरस-दूध </a:t>
            </a:r>
          </a:p>
          <a:p>
            <a:r>
              <a:rPr lang="hi-IN" sz="1800" dirty="0" smtClean="0"/>
              <a:t>सानकर-मिलाकर</a:t>
            </a:r>
          </a:p>
          <a:p>
            <a:r>
              <a:rPr lang="hi-IN" sz="1800" dirty="0" smtClean="0"/>
              <a:t>अफर जाना- भरपेट </a:t>
            </a:r>
          </a:p>
          <a:p>
            <a:r>
              <a:rPr lang="hi-IN" sz="1800" dirty="0" smtClean="0"/>
              <a:t>चार-चार दाने-थोड़े से दाने </a:t>
            </a:r>
          </a:p>
          <a:p>
            <a:r>
              <a:rPr lang="hi-IN" sz="1800" dirty="0" smtClean="0"/>
              <a:t>कौर-टुकड़ा </a:t>
            </a:r>
          </a:p>
          <a:p>
            <a:r>
              <a:rPr lang="hi-IN" sz="1800" dirty="0" smtClean="0"/>
              <a:t>भर-मुँह-पूरी तरह मुंह में भरकर </a:t>
            </a:r>
          </a:p>
          <a:p>
            <a:r>
              <a:rPr lang="hi-IN" sz="1800" dirty="0" smtClean="0"/>
              <a:t>ठौर-जगह </a:t>
            </a:r>
          </a:p>
          <a:p>
            <a:r>
              <a:rPr lang="hi-IN" sz="1800" dirty="0" smtClean="0"/>
              <a:t>मरदुये- आदमी </a:t>
            </a:r>
          </a:p>
          <a:p>
            <a:r>
              <a:rPr lang="hi-IN" sz="1800" dirty="0" smtClean="0"/>
              <a:t>महतारी- माँ 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pPr algn="ctr"/>
            <a:r>
              <a:rPr lang="hi-IN" sz="3200" u="sng" dirty="0" smtClean="0">
                <a:solidFill>
                  <a:srgbClr val="FF0000"/>
                </a:solidFill>
              </a:rPr>
              <a:t>पाठ-1 माता का आँचल (शिवपूजन सहाय)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136"/>
          </a:xfrm>
        </p:spPr>
        <p:txBody>
          <a:bodyPr>
            <a:normAutofit fontScale="92500" lnSpcReduction="10000"/>
          </a:bodyPr>
          <a:lstStyle/>
          <a:p>
            <a:r>
              <a:rPr lang="hi-IN" sz="1800" dirty="0" smtClean="0"/>
              <a:t>काठ-लकड़ी </a:t>
            </a:r>
          </a:p>
          <a:p>
            <a:r>
              <a:rPr lang="hi-IN" sz="1800" dirty="0" smtClean="0"/>
              <a:t>एक चुल्लू-जरा सा </a:t>
            </a:r>
          </a:p>
          <a:p>
            <a:r>
              <a:rPr lang="hi-IN" sz="1800" dirty="0" smtClean="0"/>
              <a:t>कड़वा तेल-सरसों का तेल </a:t>
            </a:r>
          </a:p>
          <a:p>
            <a:r>
              <a:rPr lang="hi-IN" sz="1800" dirty="0" smtClean="0"/>
              <a:t>बिगड़ना-क्रोधित होना </a:t>
            </a:r>
          </a:p>
          <a:p>
            <a:r>
              <a:rPr lang="hi-IN" sz="1800" dirty="0" smtClean="0"/>
              <a:t>बोथना-सराबोर करना </a:t>
            </a:r>
          </a:p>
          <a:p>
            <a:r>
              <a:rPr lang="hi-IN" sz="1800" dirty="0" smtClean="0"/>
              <a:t>उबटन-उबटन लगाना </a:t>
            </a:r>
          </a:p>
          <a:p>
            <a:r>
              <a:rPr lang="hi-IN" sz="1800" dirty="0" smtClean="0"/>
              <a:t>नाभी-पेट का मध्य भाग</a:t>
            </a:r>
          </a:p>
          <a:p>
            <a:r>
              <a:rPr lang="hi-IN" sz="1800" dirty="0" smtClean="0"/>
              <a:t>बात जोहना- प्रतीक्षा करन</a:t>
            </a:r>
          </a:p>
          <a:p>
            <a:r>
              <a:rPr lang="hi-IN" sz="1800" dirty="0" smtClean="0"/>
              <a:t>सरकंडा-एक तरह की नुकीली घास </a:t>
            </a:r>
          </a:p>
          <a:p>
            <a:r>
              <a:rPr lang="hi-IN" sz="1800" dirty="0" smtClean="0"/>
              <a:t>चंदोआ- छोटा शामियाना </a:t>
            </a:r>
          </a:p>
          <a:p>
            <a:r>
              <a:rPr lang="hi-IN" sz="1800" dirty="0" smtClean="0"/>
              <a:t>खोंचा-ढांचा </a:t>
            </a:r>
          </a:p>
          <a:p>
            <a:r>
              <a:rPr lang="hi-IN" sz="1800" dirty="0" smtClean="0"/>
              <a:t>ठीकरा-मिटटी का टुकड़ा </a:t>
            </a:r>
          </a:p>
          <a:p>
            <a:r>
              <a:rPr lang="hi-IN" sz="1800" dirty="0" smtClean="0"/>
              <a:t>मेढ़-मिटटी का ऊँचा टीला </a:t>
            </a:r>
          </a:p>
          <a:p>
            <a:r>
              <a:rPr lang="hi-IN" sz="1800" dirty="0" smtClean="0"/>
              <a:t>आचमन- छोटा चम्मच </a:t>
            </a:r>
          </a:p>
          <a:p>
            <a:r>
              <a:rPr lang="hi-IN" sz="1800" dirty="0" smtClean="0"/>
              <a:t>पिसान-पीसी हुई चीज </a:t>
            </a:r>
          </a:p>
          <a:p>
            <a:r>
              <a:rPr lang="hi-IN" sz="1800" dirty="0" smtClean="0"/>
              <a:t>ज्योनार-दावत </a:t>
            </a:r>
          </a:p>
          <a:p>
            <a:r>
              <a:rPr lang="hi-IN" sz="1800" dirty="0" smtClean="0"/>
              <a:t>जीमना-खाना   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 fontScale="90000"/>
          </a:bodyPr>
          <a:lstStyle/>
          <a:p>
            <a:pPr algn="ctr"/>
            <a:r>
              <a:rPr lang="hi-IN" sz="3600" u="sng" dirty="0" smtClean="0">
                <a:solidFill>
                  <a:srgbClr val="FF0000"/>
                </a:solidFill>
              </a:rPr>
              <a:t>पाठ-1 माता का आँचल (शिवपूजन सहाय)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239000" cy="5388936"/>
          </a:xfrm>
        </p:spPr>
        <p:txBody>
          <a:bodyPr>
            <a:normAutofit fontScale="92500" lnSpcReduction="10000"/>
          </a:bodyPr>
          <a:lstStyle/>
          <a:p>
            <a:r>
              <a:rPr lang="hi-IN" sz="1800" dirty="0" smtClean="0"/>
              <a:t>कनस्तर-टीन का खाली पीपा </a:t>
            </a:r>
          </a:p>
          <a:p>
            <a:r>
              <a:rPr lang="hi-IN" sz="1800" dirty="0" smtClean="0"/>
              <a:t>तम्बूरा-एक वाध्य यंत्र </a:t>
            </a:r>
          </a:p>
          <a:p>
            <a:r>
              <a:rPr lang="hi-IN" sz="1800" dirty="0" smtClean="0"/>
              <a:t>अमोला-आम का उगता हुआ पौधा  </a:t>
            </a:r>
          </a:p>
          <a:p>
            <a:r>
              <a:rPr lang="hi-IN" sz="1800" dirty="0" smtClean="0"/>
              <a:t>समधी-संबंधी </a:t>
            </a:r>
          </a:p>
          <a:p>
            <a:r>
              <a:rPr lang="hi-IN" sz="1800" dirty="0" smtClean="0"/>
              <a:t>कुल्हिये-मिटटी का लोटा</a:t>
            </a:r>
          </a:p>
          <a:p>
            <a:r>
              <a:rPr lang="hi-IN" sz="1800" dirty="0" smtClean="0"/>
              <a:t>ओहार-परदे का कपड़ा </a:t>
            </a:r>
          </a:p>
          <a:p>
            <a:r>
              <a:rPr lang="hi-IN" sz="1800" dirty="0" smtClean="0"/>
              <a:t>मूँज- पटसन, जूट </a:t>
            </a:r>
          </a:p>
          <a:p>
            <a:r>
              <a:rPr lang="hi-IN" sz="1800" dirty="0" smtClean="0"/>
              <a:t>बंटी हुई- मरोड़ी हुई </a:t>
            </a:r>
          </a:p>
          <a:p>
            <a:r>
              <a:rPr lang="hi-IN" sz="1800" dirty="0" smtClean="0"/>
              <a:t>मोट-पुर </a:t>
            </a:r>
          </a:p>
          <a:p>
            <a:r>
              <a:rPr lang="hi-IN" sz="1800" dirty="0" smtClean="0"/>
              <a:t>जुआठा- बैल को हल में जोतना </a:t>
            </a:r>
          </a:p>
          <a:p>
            <a:r>
              <a:rPr lang="hi-IN" sz="1800" dirty="0" smtClean="0"/>
              <a:t>  पटाना-सींचना </a:t>
            </a:r>
          </a:p>
          <a:p>
            <a:r>
              <a:rPr lang="hi-IN" sz="1800" dirty="0" smtClean="0"/>
              <a:t>हाथोंहाथ- साथ ही साथ </a:t>
            </a:r>
          </a:p>
          <a:p>
            <a:r>
              <a:rPr lang="hi-IN" sz="1800" dirty="0" smtClean="0"/>
              <a:t>कियारी- क्यारी </a:t>
            </a:r>
          </a:p>
          <a:p>
            <a:r>
              <a:rPr lang="hi-IN" sz="1800" dirty="0" smtClean="0"/>
              <a:t>भई- हो गई </a:t>
            </a:r>
          </a:p>
          <a:p>
            <a:r>
              <a:rPr lang="hi-IN" sz="1800" dirty="0" smtClean="0"/>
              <a:t>ओसाना-अनाज से भूसा अलग करना </a:t>
            </a:r>
          </a:p>
          <a:p>
            <a:r>
              <a:rPr lang="hi-IN" sz="1800" dirty="0" smtClean="0"/>
              <a:t>बटोही- राही, पथिक </a:t>
            </a:r>
          </a:p>
          <a:p>
            <a:r>
              <a:rPr lang="hi-IN" sz="1800" dirty="0" smtClean="0"/>
              <a:t> खसूट-खब्बीस-लुटनेवाला नापाक प्राणी </a:t>
            </a:r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hi-IN" sz="3200" u="sng" dirty="0" smtClean="0">
                <a:solidFill>
                  <a:srgbClr val="FF0000"/>
                </a:solidFill>
              </a:rPr>
              <a:t>पाठ-1 माता का आँचल (शिवपूजन सहाय)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>
            <a:normAutofit fontScale="77500" lnSpcReduction="20000"/>
          </a:bodyPr>
          <a:lstStyle/>
          <a:p>
            <a:r>
              <a:rPr lang="hi-IN" sz="2000" dirty="0" smtClean="0"/>
              <a:t>रहरी-अरहर </a:t>
            </a:r>
          </a:p>
          <a:p>
            <a:r>
              <a:rPr lang="hi-IN" sz="2000" dirty="0" smtClean="0"/>
              <a:t>जमाई-दामाद </a:t>
            </a:r>
          </a:p>
          <a:p>
            <a:r>
              <a:rPr lang="hi-IN" sz="2000" dirty="0" smtClean="0"/>
              <a:t>घोड़-मुहां- घोड़े के मुहँ जैसा </a:t>
            </a:r>
          </a:p>
          <a:p>
            <a:r>
              <a:rPr lang="hi-IN" sz="2000" dirty="0" smtClean="0"/>
              <a:t>चाबते-चबाते </a:t>
            </a:r>
          </a:p>
          <a:p>
            <a:r>
              <a:rPr lang="hi-IN" sz="2000" dirty="0" smtClean="0"/>
              <a:t>पट-पड़ना-औंधे पड़ना </a:t>
            </a:r>
          </a:p>
          <a:p>
            <a:r>
              <a:rPr lang="hi-IN" sz="2000" dirty="0" smtClean="0"/>
              <a:t>कौंधना-चमकना </a:t>
            </a:r>
          </a:p>
          <a:p>
            <a:r>
              <a:rPr lang="hi-IN" sz="2000" dirty="0" smtClean="0"/>
              <a:t>सनसनाना- तेज चलना </a:t>
            </a:r>
          </a:p>
          <a:p>
            <a:r>
              <a:rPr lang="hi-IN" sz="2000" dirty="0" smtClean="0"/>
              <a:t>छितराई-फ़ैल जाना </a:t>
            </a:r>
          </a:p>
          <a:p>
            <a:r>
              <a:rPr lang="hi-IN" sz="2000" dirty="0" smtClean="0"/>
              <a:t>उधरे-उधर ही </a:t>
            </a:r>
          </a:p>
          <a:p>
            <a:r>
              <a:rPr lang="hi-IN" sz="2000" dirty="0" smtClean="0"/>
              <a:t>बिलाई-गायब हो जाना </a:t>
            </a:r>
          </a:p>
          <a:p>
            <a:r>
              <a:rPr lang="hi-IN" sz="2000" dirty="0" smtClean="0"/>
              <a:t>अनठई- कुत्ते के शारीर पर चिपके रहनेवाला कीड़ा </a:t>
            </a:r>
          </a:p>
          <a:p>
            <a:r>
              <a:rPr lang="hi-IN" sz="2000" dirty="0" smtClean="0"/>
              <a:t>बेतहाशा- वेग से चलना </a:t>
            </a:r>
          </a:p>
          <a:p>
            <a:r>
              <a:rPr lang="hi-IN" sz="2000" dirty="0" smtClean="0"/>
              <a:t>चिरौरी- विनती </a:t>
            </a:r>
          </a:p>
          <a:p>
            <a:r>
              <a:rPr lang="hi-IN" sz="2000" dirty="0" smtClean="0"/>
              <a:t>अलापना-बोलना </a:t>
            </a:r>
          </a:p>
          <a:p>
            <a:r>
              <a:rPr lang="hi-IN" sz="2000" dirty="0" smtClean="0"/>
              <a:t>उलीचना-हाथों से डालना </a:t>
            </a:r>
          </a:p>
          <a:p>
            <a:r>
              <a:rPr lang="hi-IN" sz="2000" dirty="0" smtClean="0"/>
              <a:t>अन्टाचित- पूरी तरह हराना </a:t>
            </a:r>
          </a:p>
          <a:p>
            <a:r>
              <a:rPr lang="hi-IN" sz="2000" dirty="0" smtClean="0"/>
              <a:t>छलनी हों-छिल जाना </a:t>
            </a:r>
          </a:p>
          <a:p>
            <a:r>
              <a:rPr lang="hi-IN" sz="2000" dirty="0" smtClean="0"/>
              <a:t>अमनिया-साफ़ </a:t>
            </a:r>
          </a:p>
          <a:p>
            <a:r>
              <a:rPr lang="hi-IN" sz="2000" dirty="0" smtClean="0"/>
              <a:t>कुहराम मचना-हाय तौबा  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1417</TotalTime>
  <Words>864</Words>
  <Application>Microsoft Office PowerPoint</Application>
  <PresentationFormat>On-screen Show (4:3)</PresentationFormat>
  <Paragraphs>142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Slide 1</vt:lpstr>
      <vt:lpstr>पाठ-1 माता का आँचल (शिवपूजन सहाय) </vt:lpstr>
      <vt:lpstr>पाठ-1 माता का आँचल (शिवपूजन सहाय) </vt:lpstr>
      <vt:lpstr>पाठ-1 माता का आँचल (शिवपूजन सहाय) </vt:lpstr>
      <vt:lpstr>पाठ-1 माता का आँचल (शिवपूजन सहाय) </vt:lpstr>
      <vt:lpstr>पाठ-1 माता का आँचल (शिवपूजन सहाय) </vt:lpstr>
      <vt:lpstr>पाठ-1 माता का आँचल (शिवपूजन सहाय) </vt:lpstr>
      <vt:lpstr>पाठ-1 माता का आँचल (शिवपूजन सहाय) </vt:lpstr>
      <vt:lpstr>पाठ-1 माता का आँचल (शिवपूजन सहाय)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141</cp:revision>
  <dcterms:created xsi:type="dcterms:W3CDTF">2006-08-16T00:00:00Z</dcterms:created>
  <dcterms:modified xsi:type="dcterms:W3CDTF">2020-04-28T11:16:25Z</dcterms:modified>
</cp:coreProperties>
</file>